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6" r:id="rId11"/>
    <p:sldId id="270" r:id="rId12"/>
    <p:sldId id="271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>
        <p:scale>
          <a:sx n="66" d="100"/>
          <a:sy n="66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DA822E-7789-4525-A1EA-6DEDCA83F2B0}" type="datetimeFigureOut">
              <a:rPr lang="es-CO" smtClean="0"/>
              <a:t>22/04/2013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C51B0C-1412-4726-B987-9BDB7AA13437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.co/url?sa=i&amp;rct=j&amp;q=limite+de+una+sucesion&amp;source=images&amp;cd=&amp;cad=rja&amp;docid=F7TVHURyCzmM4M&amp;tbnid=6-5tzBO1mfENZM:&amp;ved=0CAUQjRw&amp;url=http://calculoitm.wordpress.com/category/3-1-limite-de-una-sucesion/&amp;ei=vYpwUbTWE4eE8ATep4DgAg&amp;bvm=bv.45373924,d.eWU&amp;psig=AFQjCNHtY-sZv2gc9Nl2EmjFqOqthBUe9g&amp;ust=136641643734879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848600" cy="1800200"/>
          </a:xfrm>
        </p:spPr>
        <p:txBody>
          <a:bodyPr/>
          <a:lstStyle/>
          <a:p>
            <a:pPr algn="ctr"/>
            <a:r>
              <a:rPr lang="es-CO" dirty="0" smtClean="0"/>
              <a:t>SUCESIONES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068960"/>
            <a:ext cx="6400800" cy="3312368"/>
          </a:xfrm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endParaRPr lang="es-CO" dirty="0" smtClean="0"/>
          </a:p>
          <a:p>
            <a:pPr marL="342900" indent="-342900">
              <a:buFontTx/>
              <a:buChar char="-"/>
            </a:pPr>
            <a:r>
              <a:rPr lang="es-CO" dirty="0" smtClean="0"/>
              <a:t>Definición </a:t>
            </a:r>
            <a:endParaRPr lang="es-CO" dirty="0"/>
          </a:p>
          <a:p>
            <a:pPr marL="342900" indent="-342900">
              <a:buFontTx/>
              <a:buChar char="-"/>
            </a:pPr>
            <a:r>
              <a:rPr lang="es-CO" dirty="0" smtClean="0"/>
              <a:t>Formas para determinar una sucesión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Sucesiones monótonas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Sucesiones acotadas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Representación gráfica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Límite de una sucesión</a:t>
            </a:r>
          </a:p>
          <a:p>
            <a:pPr marL="342900" indent="-342900">
              <a:buFontTx/>
              <a:buChar char="-"/>
            </a:pPr>
            <a:r>
              <a:rPr lang="es-CO" dirty="0" smtClean="0"/>
              <a:t>Sucesiones convergentes y divergentes</a:t>
            </a:r>
          </a:p>
          <a:p>
            <a:pPr marL="342900" indent="-342900">
              <a:buFontTx/>
              <a:buChar char="-"/>
            </a:pPr>
            <a:endParaRPr lang="es-CO" dirty="0" smtClean="0"/>
          </a:p>
          <a:p>
            <a:pPr marL="342900" indent="-342900">
              <a:buFontTx/>
              <a:buChar char="-"/>
            </a:pPr>
            <a:endParaRPr lang="es-CO" dirty="0" smtClean="0"/>
          </a:p>
          <a:p>
            <a:pPr marL="342900" indent="-342900">
              <a:buFontTx/>
              <a:buChar char="-"/>
            </a:pPr>
            <a:endParaRPr lang="es-C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586814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7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s-CO" dirty="0" smtClean="0"/>
                  <a:t>4.Si f(n y g(n) son dos sucesiones convergentes, entonces:</a:t>
                </a:r>
              </a:p>
              <a:p>
                <a:pPr marL="0" indent="0">
                  <a:buNone/>
                </a:pPr>
                <a:endParaRPr lang="es-CO" dirty="0" smtClean="0"/>
              </a:p>
              <a:p>
                <a:pPr marL="0" indent="0">
                  <a:buNone/>
                </a:pPr>
                <a:r>
                  <a:rPr lang="es-CO" dirty="0"/>
                  <a:t>.</a:t>
                </a:r>
                <a:r>
                  <a:rPr lang="es-CO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b="0" i="1" smtClean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s-CO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)±</m:t>
                            </m:r>
                            <m:r>
                              <a:rPr lang="es-CO" b="0" i="1" smtClean="0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s-CO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s-CO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s-CO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es-CO" dirty="0" smtClean="0"/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i="1" dirty="0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i="1" dirty="0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 i="0" dirty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b="0" i="1" dirty="0" smtClean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s-CO" b="0" i="1" dirty="0" smtClean="0">
                            <a:latin typeface="Cambria Math"/>
                          </a:rPr>
                          <m:t>𝑓</m:t>
                        </m:r>
                        <m:r>
                          <a:rPr lang="es-CO" b="0" i="1" dirty="0" smtClean="0">
                            <a:latin typeface="Cambria Math"/>
                          </a:rPr>
                          <m:t>(</m:t>
                        </m:r>
                        <m:r>
                          <a:rPr lang="es-CO" b="0" i="1" dirty="0" smtClean="0">
                            <a:latin typeface="Cambria Math"/>
                          </a:rPr>
                          <m:t>𝑛</m:t>
                        </m:r>
                        <m:r>
                          <a:rPr lang="es-CO" b="0" i="1" dirty="0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s-CO" i="1" dirty="0" smtClean="0">
                        <a:latin typeface="Cambria Math"/>
                        <a:ea typeface="Cambria Math"/>
                      </a:rPr>
                      <m:t>±</m:t>
                    </m:r>
                    <m:func>
                      <m:funcPr>
                        <m:ctrlPr>
                          <a:rPr lang="es-CO" i="1" dirty="0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i="1" dirty="0" smtClean="0">
                                <a:latin typeface="Cambria Math"/>
                                <a:ea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 i="0" dirty="0" smtClean="0">
                                <a:latin typeface="Cambria Math"/>
                                <a:ea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b="0" i="1" dirty="0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s-CO" b="0" i="1" dirty="0" smtClean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s-CO" b="0" i="1" dirty="0" smtClean="0">
                            <a:latin typeface="Cambria Math"/>
                            <a:ea typeface="Cambria Math"/>
                          </a:rPr>
                          <m:t>𝑔</m:t>
                        </m:r>
                        <m:r>
                          <a:rPr lang="es-CO" b="0" i="1" dirty="0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s-CO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s-CO" b="0" i="1" dirty="0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s-CO" dirty="0" smtClean="0"/>
              </a:p>
              <a:p>
                <a:pPr marL="457200" indent="-457200">
                  <a:buAutoNum type="arabicPeriod"/>
                </a:pPr>
                <a:endParaRPr lang="es-CO" dirty="0" smtClean="0"/>
              </a:p>
              <a:p>
                <a:pPr marL="0" indent="0">
                  <a:buNone/>
                </a:pPr>
                <a:r>
                  <a:rPr lang="es-CO" dirty="0" smtClean="0"/>
                  <a:t>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i="1">
                                <a:latin typeface="Cambria Math"/>
                              </a:rPr>
                              <m:t>𝑛</m:t>
                            </m:r>
                            <m:r>
                              <a:rPr lang="es-CO" i="1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s-CO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CO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s-CO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s-CO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  <m:r>
                              <a:rPr lang="es-CO" b="0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s-CO" i="1">
                                <a:latin typeface="Cambria Math"/>
                                <a:ea typeface="Cambria Math"/>
                              </a:rPr>
                              <m:t>𝑔</m:t>
                            </m:r>
                            <m:r>
                              <a:rPr lang="es-CO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s-CO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s-CO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es-CO" dirty="0"/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i="1" dirty="0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i="1" dirty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 dirty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i="1" dirty="0">
                                <a:latin typeface="Cambria Math"/>
                              </a:rPr>
                              <m:t>𝑛</m:t>
                            </m:r>
                            <m:r>
                              <a:rPr lang="es-CO" i="1" dirty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s-CO" i="1" dirty="0">
                            <a:latin typeface="Cambria Math"/>
                          </a:rPr>
                          <m:t>𝑓</m:t>
                        </m:r>
                        <m:r>
                          <a:rPr lang="es-CO" i="1" dirty="0">
                            <a:latin typeface="Cambria Math"/>
                          </a:rPr>
                          <m:t>(</m:t>
                        </m:r>
                        <m:r>
                          <a:rPr lang="es-CO" i="1" dirty="0">
                            <a:latin typeface="Cambria Math"/>
                          </a:rPr>
                          <m:t>𝑛</m:t>
                        </m:r>
                        <m:r>
                          <a:rPr lang="es-CO" i="1" dirty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s-CO" b="0" i="1" dirty="0" smtClean="0">
                        <a:latin typeface="Cambria Math"/>
                      </a:rPr>
                      <m:t>.</m:t>
                    </m:r>
                    <m:func>
                      <m:funcPr>
                        <m:ctrlPr>
                          <a:rPr lang="es-CO" i="1" dirty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i="1" dirty="0">
                                <a:latin typeface="Cambria Math"/>
                                <a:ea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 dirty="0">
                                <a:latin typeface="Cambria Math"/>
                                <a:ea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i="1" dirty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s-CO" i="1" dirty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s-CO" i="1" dirty="0">
                            <a:latin typeface="Cambria Math"/>
                            <a:ea typeface="Cambria Math"/>
                          </a:rPr>
                          <m:t>𝑔</m:t>
                        </m:r>
                        <m:r>
                          <a:rPr lang="es-CO" i="1" dirty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s-CO" i="1" dirty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s-CO" i="1" dirty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s-CO" dirty="0" smtClean="0"/>
                  <a:t>  </a:t>
                </a:r>
              </a:p>
              <a:p>
                <a:pPr marL="457200" indent="-457200">
                  <a:buAutoNum type="arabicPeriod"/>
                </a:pPr>
                <a:endParaRPr lang="es-CO" dirty="0" smtClean="0"/>
              </a:p>
              <a:p>
                <a:pPr marL="0" indent="0">
                  <a:buNone/>
                </a:pPr>
                <a:r>
                  <a:rPr lang="es-CO" dirty="0"/>
                  <a:t>.</a:t>
                </a:r>
                <a:r>
                  <a:rPr lang="es-CO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b="0" i="1" smtClean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O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s-CO" b="0" i="1" smtClean="0">
                                <a:latin typeface="Cambria Math"/>
                              </a:rPr>
                              <m:t>𝑔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  <m:r>
                          <a:rPr lang="es-CO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s-CO" b="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s-CO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s-CO" i="1">
                                        <a:latin typeface="Cambria Math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O"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s-CO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s-CO" i="1">
                                        <a:latin typeface="Cambria Math"/>
                                        <a:ea typeface="Cambria Math"/>
                                      </a:rPr>
                                      <m:t>→∞</m:t>
                                    </m:r>
                                  </m:lim>
                                </m:limLow>
                              </m:fName>
                              <m:e>
                                <m:r>
                                  <a:rPr lang="es-CO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s-CO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s-CO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s-CO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s-CO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s-CO" i="1">
                                        <a:latin typeface="Cambria Math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O"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s-CO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s-CO" i="1">
                                        <a:latin typeface="Cambria Math"/>
                                        <a:ea typeface="Cambria Math"/>
                                      </a:rPr>
                                      <m:t>→∞</m:t>
                                    </m:r>
                                  </m:lim>
                                </m:limLow>
                              </m:fName>
                              <m:e>
                                <m:r>
                                  <a:rPr lang="es-CO" b="0" i="1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lang="es-CO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s-CO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s-CO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den>
                        </m:f>
                        <m:r>
                          <a:rPr lang="es-CO" b="0" i="1" smtClean="0">
                            <a:latin typeface="Cambria Math"/>
                          </a:rPr>
                          <m:t> , </m:t>
                        </m:r>
                        <m:func>
                          <m:funcPr>
                            <m:ctrlPr>
                              <a:rPr lang="es-CO" b="0" i="1" smtClean="0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s-CO" b="0" i="1" smtClean="0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s-CO" b="0" i="0" smtClean="0"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s-CO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s-CO" b="0" i="1" smtClean="0">
                                    <a:latin typeface="Cambria Math"/>
                                    <a:ea typeface="Cambria Math"/>
                                  </a:rPr>
                                  <m:t>→∞</m:t>
                                </m:r>
                              </m:lim>
                            </m:limLow>
                          </m:fName>
                          <m:e>
                            <m:eqArr>
                              <m:eqArrPr>
                                <m:ctrlPr>
                                  <a:rPr lang="es-CO" b="0" i="1" smtClean="0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s-CO" b="0" i="1" smtClean="0">
                                    <a:latin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s-CO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CO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s-CO" b="0" i="1" smtClean="0">
                                    <a:latin typeface="Cambria Math"/>
                                    <a:ea typeface="Cambria Math"/>
                                  </a:rPr>
                                  <m:t>≠0 </m:t>
                                </m:r>
                              </m:e>
                              <m:e>
                                <m:r>
                                  <a:rPr lang="es-CO" b="0" i="1" smtClean="0">
                                    <a:latin typeface="Cambria Math"/>
                                    <a:ea typeface="Cambria Math"/>
                                  </a:rPr>
                                  <m:t>                                    </m:t>
                                </m:r>
                              </m:e>
                            </m:eqArr>
                          </m:e>
                        </m:func>
                      </m:e>
                    </m:func>
                  </m:oMath>
                </a14:m>
                <a:r>
                  <a:rPr lang="es-CO" dirty="0" smtClean="0"/>
                  <a:t>              </a:t>
                </a:r>
              </a:p>
              <a:p>
                <a:pPr marL="0" indent="0">
                  <a:buNone/>
                </a:pPr>
                <a:r>
                  <a:rPr lang="es-CO" dirty="0" smtClean="0"/>
                  <a:t>. </a:t>
                </a:r>
              </a:p>
              <a:p>
                <a:pPr marL="0" indent="0">
                  <a:buNone/>
                </a:pPr>
                <a:r>
                  <a:rPr lang="es-CO" dirty="0"/>
                  <a:t>.</a:t>
                </a:r>
                <a:r>
                  <a:rPr lang="es-CO" dirty="0" smtClean="0"/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b="0" i="1" smtClean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ad>
                          <m:radPr>
                            <m:ctrlPr>
                              <a:rPr lang="es-CO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s-CO" b="0" i="1" smtClean="0">
                                <a:latin typeface="Cambria Math"/>
                              </a:rPr>
                              <m:t>𝑘</m:t>
                            </m:r>
                          </m:deg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s-CO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s-CO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rad>
                      </m:e>
                    </m:func>
                  </m:oMath>
                </a14:m>
                <a:r>
                  <a:rPr lang="es-CO" dirty="0" smtClean="0"/>
                  <a:t>      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CO" i="1" dirty="0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CO" b="0" i="1" dirty="0" smtClean="0">
                            <a:latin typeface="Cambria Math"/>
                          </a:rPr>
                          <m:t>𝑘</m:t>
                        </m:r>
                      </m:deg>
                      <m:e>
                        <m:func>
                          <m:funcPr>
                            <m:ctrlPr>
                              <a:rPr lang="es-CO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s-CO" i="1" dirty="0" smtClean="0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s-CO" i="0" dirty="0" smtClean="0"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s-CO" b="0" i="1" dirty="0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s-CO" b="0" i="1" dirty="0" smtClean="0">
                                    <a:latin typeface="Cambria Math"/>
                                    <a:ea typeface="Cambria Math"/>
                                  </a:rPr>
                                  <m:t>→∞</m:t>
                                </m:r>
                              </m:lim>
                            </m:limLow>
                          </m:fName>
                          <m:e>
                            <m:r>
                              <a:rPr lang="es-CO" b="0" i="1" dirty="0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s-CO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s-CO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b="0" i="1" dirty="0" smtClean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</m:rad>
                  </m:oMath>
                </a14:m>
                <a:r>
                  <a:rPr lang="es-CO" dirty="0" smtClean="0"/>
                  <a:t>   </a:t>
                </a:r>
              </a:p>
              <a:p>
                <a:pPr marL="0" indent="0">
                  <a:buNone/>
                </a:pPr>
                <a:endParaRPr lang="es-CO" dirty="0" smtClean="0"/>
              </a:p>
              <a:p>
                <a:pPr marL="457200" indent="-457200">
                  <a:buAutoNum type="arabicPeriod" startAt="4"/>
                </a:pPr>
                <a:endParaRPr lang="es-CO" dirty="0" smtClean="0"/>
              </a:p>
              <a:p>
                <a:pPr marL="0" indent="0">
                  <a:buNone/>
                </a:pPr>
                <a:r>
                  <a:rPr lang="es-CO" dirty="0"/>
                  <a:t>.</a:t>
                </a:r>
                <a:r>
                  <a:rPr lang="es-CO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b="0" i="1" smtClean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s-CO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CO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s-CO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s-CO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s-CO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s-CO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s-CO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e>
                    </m:func>
                  </m:oMath>
                </a14:m>
                <a:r>
                  <a:rPr lang="es-CO" dirty="0" smtClean="0"/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O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s-CO" i="1" dirty="0" smtClean="0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s-CO" i="1" dirty="0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s-CO" i="1" dirty="0" smtClean="0">
                                        <a:latin typeface="Cambria Math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O" i="0" dirty="0" smtClean="0"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s-CO" b="0" i="1" dirty="0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s-CO" b="0" i="1" dirty="0" smtClean="0">
                                        <a:latin typeface="Cambria Math"/>
                                        <a:ea typeface="Cambria Math"/>
                                      </a:rPr>
                                      <m:t>→∞</m:t>
                                    </m:r>
                                  </m:lim>
                                </m:limLow>
                              </m:fName>
                              <m:e>
                                <m:r>
                                  <a:rPr lang="es-CO" b="0" i="1" dirty="0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s-CO" b="0" i="1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s-CO" b="0" i="1" dirty="0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s-CO" b="0" i="1" dirty="0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s-CO" b="0" i="1" dirty="0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s-CO" dirty="0" smtClean="0"/>
              </a:p>
              <a:p>
                <a:pPr marL="0" indent="0">
                  <a:buNone/>
                </a:pPr>
                <a:endParaRPr lang="es-CO" dirty="0"/>
              </a:p>
              <a:p>
                <a:pPr marL="0" indent="0">
                  <a:buNone/>
                </a:pPr>
                <a:r>
                  <a:rPr lang="es-CO" dirty="0" smtClean="0"/>
                  <a:t>                   </a:t>
                </a:r>
                <a:endParaRPr lang="es-CO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15" t="-110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PROPIEDADES PARA LÍMITES DE SUCESIONES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396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CO" dirty="0" smtClean="0"/>
                  <a:t>Determinar </a:t>
                </a:r>
                <a:r>
                  <a:rPr lang="es-CO" sz="3200" dirty="0" smtClean="0"/>
                  <a:t>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sz="32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sz="32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 sz="32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sz="32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sz="3200" b="0" i="1" smtClean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O" sz="320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CO" sz="32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O" sz="3200" b="0" i="1" smtClean="0">
                                <a:latin typeface="Cambria Math"/>
                              </a:rPr>
                              <m:t>+4</m:t>
                            </m:r>
                            <m:r>
                              <a:rPr lang="es-CO" sz="32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sz="3200" b="0" i="1" smtClean="0">
                                <a:latin typeface="Cambria Math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CO" sz="32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O" sz="3200" b="0" i="1" smtClean="0">
                                <a:latin typeface="Cambria Math"/>
                              </a:rPr>
                              <m:t>−3</m:t>
                            </m:r>
                          </m:den>
                        </m:f>
                      </m:e>
                    </m:func>
                  </m:oMath>
                </a14:m>
                <a:r>
                  <a:rPr lang="es-CO" sz="3200" dirty="0" smtClean="0"/>
                  <a:t>    </a:t>
                </a:r>
              </a:p>
              <a:p>
                <a:endParaRPr lang="es-CO" sz="32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O" sz="32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sz="32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 sz="32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sz="32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sz="3200" b="0" i="1" smtClean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O" sz="3200" i="1" smtClean="0">
                                <a:latin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s-CO" sz="3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s-CO" sz="3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 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CO" sz="3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s-CO" sz="3200" b="0" i="1" smtClean="0">
                                <a:latin typeface="Cambria Math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es-CO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CO" sz="32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s-CO" sz="3200" b="0" i="1" smtClean="0">
                                <a:latin typeface="Cambria Math"/>
                              </a:rPr>
                              <m:t> + </m:t>
                            </m:r>
                            <m:f>
                              <m:fPr>
                                <m:ctrlPr>
                                  <a:rPr lang="es-CO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CO" sz="32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es-CO" sz="3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s-CO" sz="32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 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CO" sz="3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s-CO" sz="3200" b="0" i="1" smtClean="0">
                                <a:latin typeface="Cambria Math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s-CO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s-CO" sz="32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s-CO" sz="3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</m:e>
                    </m:func>
                  </m:oMath>
                </a14:m>
                <a:r>
                  <a:rPr lang="es-CO" sz="3200" dirty="0" smtClean="0"/>
                  <a:t>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O" sz="3200" b="0" i="1" smtClean="0">
                            <a:latin typeface="Cambria Math"/>
                          </a:rPr>
                          <m:t>1+</m:t>
                        </m:r>
                        <m:f>
                          <m:fPr>
                            <m:ctrlPr>
                              <a:rPr lang="es-CO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sz="32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s-CO" sz="3200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r>
                          <a:rPr lang="es-CO" sz="32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s-CO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sz="3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CO" sz="32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num>
                      <m:den>
                        <m:r>
                          <a:rPr lang="es-CO" sz="3200" b="0" i="1" smtClean="0">
                            <a:latin typeface="Cambria Math"/>
                          </a:rPr>
                          <m:t>3 −</m:t>
                        </m:r>
                        <m:f>
                          <m:fPr>
                            <m:ctrlPr>
                              <a:rPr lang="es-CO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sz="32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CO" sz="32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s-CO" sz="3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s-CO" sz="28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O" sz="2800" b="0" i="1" smtClean="0">
                            <a:latin typeface="Cambria Math"/>
                          </a:rPr>
                          <m:t>1+0+0</m:t>
                        </m:r>
                      </m:num>
                      <m:den>
                        <m:r>
                          <a:rPr lang="es-CO" sz="2800" b="0" i="1" smtClean="0">
                            <a:latin typeface="Cambria Math"/>
                          </a:rPr>
                          <m:t>3−0</m:t>
                        </m:r>
                      </m:den>
                    </m:f>
                  </m:oMath>
                </a14:m>
                <a:r>
                  <a:rPr lang="es-CO" sz="2800" dirty="0" smtClean="0"/>
                  <a:t>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CO" sz="28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CO" sz="28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s-CO" sz="2800" dirty="0" smtClean="0"/>
              </a:p>
              <a:p>
                <a:endParaRPr lang="es-CO" sz="32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EJEMPLO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73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r>
              <a:rPr lang="es-CO" dirty="0" smtClean="0"/>
              <a:t>ESTHER CECILIA BLANCO RUÍZ</a:t>
            </a:r>
          </a:p>
          <a:p>
            <a:pPr algn="ctr"/>
            <a:r>
              <a:rPr lang="es-CO" dirty="0" smtClean="0"/>
              <a:t>2013</a:t>
            </a:r>
          </a:p>
          <a:p>
            <a:pPr algn="ctr"/>
            <a:endParaRPr lang="es-CO" dirty="0"/>
          </a:p>
          <a:p>
            <a:pPr algn="ctr"/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560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699247" y="2248347"/>
                <a:ext cx="7745505" cy="413298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800" b="0" i="1" smtClean="0">
                          <a:latin typeface="Cambria Math"/>
                        </a:rPr>
                        <m:t>𝑓</m:t>
                      </m:r>
                      <m:r>
                        <a:rPr lang="es-CO" sz="2800" b="0" i="1" smtClean="0">
                          <a:latin typeface="Cambria Math"/>
                        </a:rPr>
                        <m:t>:</m:t>
                      </m:r>
                      <m:r>
                        <a:rPr lang="es-CO" sz="2800" b="0" i="1" smtClean="0">
                          <a:latin typeface="Cambria Math"/>
                        </a:rPr>
                        <m:t>𝑁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𝑒𝑠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𝑒𝑙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𝑐𝑜𝑛𝑗𝑢𝑛𝑡𝑜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𝑖𝑛𝑓𝑖𝑛𝑖𝑡𝑜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𝑜𝑟𝑑𝑒𝑛𝑎𝑑𝑜</m:t>
                      </m:r>
                      <m:r>
                        <a:rPr lang="es-CO" sz="2800" b="0" i="1" smtClean="0"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endParaRPr lang="es-CO" sz="28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s-CO" sz="2800" dirty="0" smtClean="0"/>
                  <a:t>   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CO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CO" sz="2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CO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CO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CO" sz="28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s-CO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CO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s-CO" sz="2800" b="0" i="1" smtClean="0">
                        <a:latin typeface="Cambria Math"/>
                      </a:rPr>
                      <m:t>,…</m:t>
                    </m:r>
                    <m:sSub>
                      <m:sSubPr>
                        <m:ctrlPr>
                          <a:rPr lang="es-CO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CO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CO" sz="2800" b="0" i="1" smtClean="0">
                        <a:latin typeface="Cambria Math"/>
                      </a:rPr>
                      <m:t>,…</m:t>
                    </m:r>
                  </m:oMath>
                </a14:m>
                <a:r>
                  <a:rPr lang="es-CO" sz="2800" dirty="0" smtClean="0"/>
                  <a:t>} en donde: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CO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CO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CO" sz="2800" dirty="0" smtClean="0"/>
                  <a:t> se llaman términos de la sucesión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CO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8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CO" sz="2800" b="0" i="1" smtClean="0">
                            <a:latin typeface="Cambria Math"/>
                          </a:rPr>
                          <m:t>𝑛</m:t>
                        </m:r>
                        <m:r>
                          <a:rPr lang="es-CO" sz="2800" b="0" i="1" smtClean="0">
                            <a:latin typeface="Cambria Math"/>
                          </a:rPr>
                          <m:t>   </m:t>
                        </m:r>
                      </m:sub>
                    </m:sSub>
                  </m:oMath>
                </a14:m>
                <a:r>
                  <a:rPr lang="es-CO" sz="2800" dirty="0" smtClean="0"/>
                  <a:t>es el término general o n-</a:t>
                </a:r>
                <a:r>
                  <a:rPr lang="es-CO" sz="2800" dirty="0" err="1" smtClean="0"/>
                  <a:t>ésimo</a:t>
                </a:r>
                <a:r>
                  <a:rPr lang="es-CO" sz="2800" dirty="0" smtClean="0"/>
                  <a:t>.</a:t>
                </a:r>
              </a:p>
              <a:p>
                <a:pPr marL="0" indent="0" algn="ctr">
                  <a:buNone/>
                </a:pPr>
                <a:endParaRPr lang="es-CO" sz="2800" dirty="0"/>
              </a:p>
              <a:p>
                <a:pPr marL="0" indent="0" algn="ctr">
                  <a:buNone/>
                </a:pPr>
                <a:r>
                  <a:rPr lang="es-CO" sz="2800" dirty="0" smtClean="0"/>
                  <a:t>Dominio : </a:t>
                </a:r>
                <a14:m>
                  <m:oMath xmlns:m="http://schemas.openxmlformats.org/officeDocument/2006/math">
                    <m:r>
                      <a:rPr lang="es-CO" sz="2800" b="0" i="1" smtClean="0">
                        <a:latin typeface="Cambria Math"/>
                      </a:rPr>
                      <m:t>𝑁</m:t>
                    </m:r>
                  </m:oMath>
                </a14:m>
                <a:endParaRPr lang="es-CO" sz="2800" dirty="0" smtClean="0"/>
              </a:p>
              <a:p>
                <a:pPr marL="0" indent="0" algn="ctr">
                  <a:buNone/>
                </a:pPr>
                <a:endParaRPr lang="es-CO" sz="2800" dirty="0"/>
              </a:p>
              <a:p>
                <a:pPr marL="0" indent="0" algn="ctr">
                  <a:buNone/>
                </a:pPr>
                <a:r>
                  <a:rPr lang="es-CO" sz="2800" dirty="0" err="1" smtClean="0"/>
                  <a:t>Codomino</a:t>
                </a:r>
                <a:r>
                  <a:rPr lang="es-CO" sz="2800" dirty="0" smtClean="0"/>
                  <a:t>: </a:t>
                </a:r>
                <a14:m>
                  <m:oMath xmlns:m="http://schemas.openxmlformats.org/officeDocument/2006/math">
                    <m:r>
                      <a:rPr lang="es-CO" sz="2800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endParaRPr lang="es-CO" sz="2800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9247" y="2248347"/>
                <a:ext cx="7745505" cy="4132981"/>
              </a:xfrm>
              <a:blipFill rotWithShape="1">
                <a:blip r:embed="rId2"/>
                <a:stretch>
                  <a:fillRect b="-339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SUCESIONES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887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514350" indent="-514350">
                  <a:buAutoNum type="arabicPeriod"/>
                </a:pPr>
                <a:r>
                  <a:rPr lang="es-CO" sz="3200" dirty="0" smtClean="0"/>
                  <a:t>Conociendo </a:t>
                </a:r>
                <a:r>
                  <a:rPr lang="es-CO" sz="3200" dirty="0" smtClean="0"/>
                  <a:t>los términos de una sucesión establecer el término n-</a:t>
                </a:r>
                <a:r>
                  <a:rPr lang="es-CO" sz="3200" dirty="0" err="1" smtClean="0"/>
                  <a:t>ésimo</a:t>
                </a:r>
                <a:r>
                  <a:rPr lang="es-CO" sz="3200" dirty="0" smtClean="0"/>
                  <a:t> o general.</a:t>
                </a:r>
              </a:p>
              <a:p>
                <a:pPr marL="0" indent="0">
                  <a:buNone/>
                </a:pPr>
                <a:endParaRPr lang="es-CO" sz="3200" dirty="0"/>
              </a:p>
              <a:p>
                <a:pPr marL="0" indent="0">
                  <a:buNone/>
                </a:pPr>
                <a:r>
                  <a:rPr lang="es-CO" sz="3200" dirty="0" smtClean="0"/>
                  <a:t>  Ejemplo: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3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CO" sz="32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CO" sz="32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CO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CO" sz="3200" b="0" i="1" smtClean="0">
                            <a:latin typeface="Cambria Math"/>
                          </a:rPr>
                          <m:t>1, </m:t>
                        </m:r>
                        <m:rad>
                          <m:radPr>
                            <m:degHide m:val="on"/>
                            <m:ctrlPr>
                              <a:rPr lang="es-CO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s-CO" sz="32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s-CO" sz="3200" b="0" i="1" smtClean="0">
                            <a:latin typeface="Cambria Math"/>
                          </a:rPr>
                          <m:t>,</m:t>
                        </m:r>
                        <m:rad>
                          <m:radPr>
                            <m:degHide m:val="on"/>
                            <m:ctrlPr>
                              <a:rPr lang="es-CO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s-CO" sz="32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s-CO" sz="3200" b="0" i="1" smtClean="0">
                            <a:latin typeface="Cambria Math"/>
                          </a:rPr>
                          <m:t>,2,</m:t>
                        </m:r>
                        <m:rad>
                          <m:radPr>
                            <m:degHide m:val="on"/>
                            <m:ctrlPr>
                              <a:rPr lang="es-CO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s-CO" sz="3200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  <m:r>
                          <a:rPr lang="es-CO" sz="3200" b="0" i="1" smtClean="0">
                            <a:latin typeface="Cambria Math"/>
                          </a:rPr>
                          <m:t>,…</m:t>
                        </m:r>
                      </m:e>
                    </m:d>
                  </m:oMath>
                </a14:m>
                <a:endParaRPr lang="es-CO" sz="3200" b="0" dirty="0" smtClean="0"/>
              </a:p>
              <a:p>
                <a:pPr marL="0" indent="0">
                  <a:buNone/>
                </a:pPr>
                <a:endParaRPr lang="es-CO" sz="3200" dirty="0" smtClean="0"/>
              </a:p>
              <a:p>
                <a:pPr marL="0" indent="0">
                  <a:buNone/>
                </a:pPr>
                <a:r>
                  <a:rPr lang="es-CO" sz="3200" dirty="0" smtClean="0"/>
                  <a:t>                   Término general: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32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s-CO" sz="32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CO" sz="32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CO" sz="3200" i="1" smtClean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s-CO" sz="32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s-CO" sz="32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endParaRPr lang="es-CO" sz="3200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126" t="-2358" r="-315" b="-864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4000" dirty="0" smtClean="0"/>
              <a:t>FORMAS PARA DETERMINAR UNA SUCESIÓN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16064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endParaRPr lang="es-CO" dirty="0" smtClean="0"/>
              </a:p>
              <a:p>
                <a:pPr marL="0" indent="0">
                  <a:buNone/>
                </a:pPr>
                <a:r>
                  <a:rPr lang="es-CO" sz="3200" dirty="0" smtClean="0"/>
                  <a:t>2. Conociendo el término n-</a:t>
                </a:r>
                <a:r>
                  <a:rPr lang="es-CO" sz="3200" dirty="0" err="1" smtClean="0"/>
                  <a:t>ésimo</a:t>
                </a:r>
                <a:r>
                  <a:rPr lang="es-CO" sz="3200" dirty="0" smtClean="0"/>
                  <a:t>  o término general, establecer los términos de la sucesión.</a:t>
                </a:r>
              </a:p>
              <a:p>
                <a:pPr marL="0" indent="0">
                  <a:buNone/>
                </a:pPr>
                <a:endParaRPr lang="es-CO" sz="3200" dirty="0"/>
              </a:p>
              <a:p>
                <a:pPr marL="0" indent="0">
                  <a:buNone/>
                </a:pPr>
                <a:r>
                  <a:rPr lang="es-CO" sz="3200" dirty="0" smtClean="0"/>
                  <a:t>Ejemplo: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32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s-CO" sz="32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CO" sz="3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s-CO" sz="32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CO" sz="32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O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sz="32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sz="3200" b="0" i="1" smtClean="0">
                                <a:latin typeface="Cambria Math"/>
                              </a:rPr>
                              <m:t>+1</m:t>
                            </m:r>
                          </m:num>
                          <m:den>
                            <m:r>
                              <a:rPr lang="es-CO" sz="3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s-CO" sz="3200" dirty="0" smtClean="0"/>
              </a:p>
              <a:p>
                <a:pPr marL="0" indent="0">
                  <a:buNone/>
                </a:pPr>
                <a:r>
                  <a:rPr lang="es-CO" sz="3200" dirty="0"/>
                  <a:t> </a:t>
                </a:r>
                <a:r>
                  <a:rPr lang="es-CO" sz="3200" dirty="0" smtClean="0"/>
                  <a:t>              </a:t>
                </a:r>
              </a:p>
              <a:p>
                <a:pPr marL="0" indent="0">
                  <a:buNone/>
                </a:pPr>
                <a:r>
                  <a:rPr lang="es-CO" sz="3200" dirty="0"/>
                  <a:t> </a:t>
                </a:r>
                <a:r>
                  <a:rPr lang="es-CO" sz="3200" dirty="0" smtClean="0"/>
                  <a:t>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3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CO" sz="32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CO" sz="32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CO" sz="32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s-CO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sz="3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s-CO" sz="3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s-CO" sz="3200" b="0" i="1" smtClean="0">
                            <a:latin typeface="Cambria Math"/>
                          </a:rPr>
                          <m:t>, 1,</m:t>
                        </m:r>
                        <m:f>
                          <m:fPr>
                            <m:type m:val="skw"/>
                            <m:ctrlPr>
                              <a:rPr lang="es-CO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sz="32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s-CO" sz="3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s-CO" sz="3200" b="0" i="1" smtClean="0">
                            <a:latin typeface="Cambria Math"/>
                          </a:rPr>
                          <m:t>,2,</m:t>
                        </m:r>
                        <m:f>
                          <m:fPr>
                            <m:type m:val="skw"/>
                            <m:ctrlPr>
                              <a:rPr lang="es-CO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sz="32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s-CO" sz="3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s-CO" sz="3200" b="0" i="1" smtClean="0">
                            <a:latin typeface="Cambria Math"/>
                          </a:rPr>
                          <m:t>,3,…</m:t>
                        </m:r>
                      </m:e>
                    </m:d>
                  </m:oMath>
                </a14:m>
                <a:endParaRPr lang="es-CO" sz="3200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90" r="-236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4000" dirty="0" smtClean="0"/>
              <a:t>FORMAS PARA DETERMINAR UNA SUCESIÓN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29841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s-CO" dirty="0" smtClean="0"/>
                  <a:t>Una sucesión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s-CO" b="0" i="1" smtClean="0">
                            <a:latin typeface="Cambria Math"/>
                          </a:rPr>
                          <m:t>𝑛</m:t>
                        </m:r>
                        <m:r>
                          <a:rPr lang="es-CO" b="0" i="1" smtClean="0">
                            <a:latin typeface="Cambria Math"/>
                          </a:rPr>
                          <m:t>     </m:t>
                        </m:r>
                      </m:sub>
                    </m:sSub>
                  </m:oMath>
                </a14:m>
                <a:r>
                  <a:rPr lang="es-CO" dirty="0" smtClean="0"/>
                  <a:t>es </a:t>
                </a:r>
                <a:r>
                  <a:rPr lang="es-CO" u="sng" dirty="0" smtClean="0"/>
                  <a:t>Monótona Creciente</a:t>
                </a:r>
              </a:p>
              <a:p>
                <a:pPr marL="400050" lvl="1" indent="0" algn="just">
                  <a:buNone/>
                </a:pPr>
                <a:r>
                  <a:rPr lang="es-CO" dirty="0"/>
                  <a:t> </a:t>
                </a:r>
                <a:r>
                  <a:rPr lang="es-CO" dirty="0" smtClean="0"/>
                  <a:t>    si cada término es mayor o igual que el término inmediatamente anterior.</a:t>
                </a:r>
              </a:p>
              <a:p>
                <a:pPr marL="400050" lvl="1" indent="0" algn="just">
                  <a:buNone/>
                </a:pPr>
                <a:r>
                  <a:rPr lang="es-CO" dirty="0"/>
                  <a:t> </a:t>
                </a:r>
                <a:r>
                  <a:rPr lang="es-CO" dirty="0" smtClean="0"/>
                  <a:t>       ejemplo: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s-CO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CO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CO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CO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s-CO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endParaRPr lang="es-CO" dirty="0" smtClean="0"/>
              </a:p>
              <a:p>
                <a:pPr marL="400050" lvl="1" indent="0" algn="just">
                  <a:buNone/>
                </a:pPr>
                <a:endParaRPr lang="es-CO" dirty="0" smtClean="0"/>
              </a:p>
              <a:p>
                <a:pPr marL="400050" lvl="1" indent="0" algn="just">
                  <a:buNone/>
                </a:pPr>
                <a:r>
                  <a:rPr lang="es-CO" sz="3200" dirty="0" smtClean="0">
                    <a:solidFill>
                      <a:schemeClr val="tx1"/>
                    </a:solidFill>
                  </a:rPr>
                  <a:t>Una sucesión es </a:t>
                </a:r>
                <a:r>
                  <a:rPr lang="es-CO" sz="3200" u="sng" dirty="0" smtClean="0">
                    <a:solidFill>
                      <a:schemeClr val="tx1"/>
                    </a:solidFill>
                  </a:rPr>
                  <a:t>Monótona Decreciente</a:t>
                </a:r>
                <a:endParaRPr lang="es-CO" sz="3200" dirty="0" smtClean="0">
                  <a:solidFill>
                    <a:schemeClr val="tx1"/>
                  </a:solidFill>
                </a:endParaRPr>
              </a:p>
              <a:p>
                <a:pPr marL="400050" lvl="1" indent="0" algn="just">
                  <a:buNone/>
                </a:pPr>
                <a:r>
                  <a:rPr lang="es-CO" dirty="0" smtClean="0"/>
                  <a:t>Si cada término es menor o igual que el término inmediatamente anterior.</a:t>
                </a:r>
              </a:p>
              <a:p>
                <a:pPr marL="400050" lvl="1" indent="0" algn="just">
                  <a:buNone/>
                </a:pPr>
                <a:r>
                  <a:rPr lang="es-CO" dirty="0"/>
                  <a:t> </a:t>
                </a:r>
                <a:r>
                  <a:rPr lang="es-CO" dirty="0" smtClean="0"/>
                  <a:t>         ejemplo: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s-CO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CO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CO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O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s-CO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 t="-2044" r="-102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SUCESIONES MONÓTONAS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48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28800"/>
                <a:ext cx="8229600" cy="489654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es-CO" dirty="0" smtClean="0"/>
              </a:p>
              <a:p>
                <a:pPr marL="0" indent="0">
                  <a:buNone/>
                </a:pPr>
                <a:endParaRPr lang="es-CO" dirty="0"/>
              </a:p>
              <a:p>
                <a:pPr marL="0" indent="0">
                  <a:buNone/>
                </a:pPr>
                <a:r>
                  <a:rPr lang="es-CO" dirty="0" smtClean="0"/>
                  <a:t> Una sucesión es acotada superiormente cuando existe un número real M(COTA) mayor o igual que todo término de la sucesión.</a:t>
                </a:r>
              </a:p>
              <a:p>
                <a:pPr marL="0" indent="0">
                  <a:buNone/>
                </a:pPr>
                <a:r>
                  <a:rPr lang="es-CO" dirty="0" smtClean="0"/>
                  <a:t>Ejemplo: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CO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O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s-CO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d>
                    <m:r>
                      <a:rPr lang="es-CO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CO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CO" b="0" i="1" smtClean="0">
                            <a:latin typeface="Cambria Math"/>
                          </a:rPr>
                          <m:t>2,1,</m:t>
                        </m:r>
                        <m:f>
                          <m:fPr>
                            <m:ctrlPr>
                              <a:rPr lang="es-CO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s-CO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s-CO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s-CO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s-CO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s-CO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s-CO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s-CO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s-CO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s-CO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s-CO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s-CO" b="0" i="1" smtClean="0">
                            <a:latin typeface="Cambria Math"/>
                          </a:rPr>
                          <m:t>,…</m:t>
                        </m:r>
                      </m:e>
                    </m:d>
                  </m:oMath>
                </a14:m>
                <a:endParaRPr lang="es-CO" b="0" dirty="0" smtClean="0"/>
              </a:p>
              <a:p>
                <a:pPr marL="0" indent="0">
                  <a:buNone/>
                </a:pPr>
                <a:endParaRPr lang="es-CO" dirty="0" smtClean="0"/>
              </a:p>
              <a:p>
                <a:pPr marL="0" indent="0">
                  <a:buNone/>
                </a:pPr>
                <a:r>
                  <a:rPr lang="es-CO" dirty="0" smtClean="0"/>
                  <a:t>Una sucesión es acotada inferiormente  si existe un número real m(COTA) menor o igual que todo término de la sucesión.</a:t>
                </a:r>
              </a:p>
              <a:p>
                <a:pPr marL="0" indent="0">
                  <a:buNone/>
                </a:pPr>
                <a:r>
                  <a:rPr lang="es-CO" dirty="0" smtClean="0"/>
                  <a:t>Ejemplo: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CO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O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b="0" i="1" smtClean="0">
                                <a:latin typeface="Cambria Math"/>
                              </a:rPr>
                              <m:t>+3</m:t>
                            </m:r>
                          </m:num>
                          <m:den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s-CO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CO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O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dirty="0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s-CO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s-CO" b="0" i="1" dirty="0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s-CO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dirty="0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s-CO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s-CO" b="0" i="1" dirty="0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s-CO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dirty="0" smtClean="0"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es-CO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s-CO" b="0" i="1" dirty="0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s-CO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O" b="0" i="1" dirty="0" smtClean="0">
                                <a:latin typeface="Cambria Math"/>
                              </a:rPr>
                              <m:t>11</m:t>
                            </m:r>
                          </m:num>
                          <m:den>
                            <m:r>
                              <a:rPr lang="es-CO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s-CO" b="0" i="1" dirty="0" smtClean="0">
                            <a:latin typeface="Cambria Math"/>
                          </a:rPr>
                          <m:t>,…</m:t>
                        </m:r>
                      </m:e>
                    </m:d>
                  </m:oMath>
                </a14:m>
                <a:endParaRPr lang="es-CO" dirty="0" smtClean="0"/>
              </a:p>
              <a:p>
                <a:pPr marL="0" indent="0">
                  <a:buNone/>
                </a:pPr>
                <a:endParaRPr lang="es-CO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28800"/>
                <a:ext cx="8229600" cy="4896544"/>
              </a:xfrm>
              <a:blipFill rotWithShape="1">
                <a:blip r:embed="rId2"/>
                <a:stretch>
                  <a:fillRect l="-1111" r="-133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SUCESIONES ACOTADAS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988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/>
          </a:bodyPr>
          <a:lstStyle/>
          <a:p>
            <a:pPr algn="ctr"/>
            <a:r>
              <a:rPr lang="es-CO" sz="2800" dirty="0" smtClean="0"/>
              <a:t>REPRESENTACION GRÁFICA DE UNA SUCESIÓN límite</a:t>
            </a:r>
            <a:endParaRPr lang="es-CO" sz="2800" dirty="0"/>
          </a:p>
        </p:txBody>
      </p:sp>
      <p:pic>
        <p:nvPicPr>
          <p:cNvPr id="1030" name="Picture 6" descr="http://calculoitm.files.wordpress.com/2011/10/02act41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848" y="1700808"/>
            <a:ext cx="5200520" cy="442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96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21907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-1323528"/>
            <a:ext cx="8229600" cy="360040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8820472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6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es-CO" sz="2800" dirty="0" smtClean="0"/>
              </a:p>
              <a:p>
                <a:r>
                  <a:rPr lang="es-CO" sz="2800" dirty="0" smtClean="0"/>
                  <a:t>1. Si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CO" sz="28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CO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8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s-CO" sz="28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s-CO" sz="2800" dirty="0" smtClean="0"/>
                  <a:t> converge, lo hace a un único número</a:t>
                </a:r>
              </a:p>
              <a:p>
                <a:endParaRPr lang="es-CO" sz="2800" dirty="0" smtClean="0"/>
              </a:p>
              <a:p>
                <a:r>
                  <a:rPr lang="es-CO" sz="2800" dirty="0" smtClean="0"/>
                  <a:t>2. 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CO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CO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s-CO" sz="2800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s-CO" sz="2800" dirty="0" smtClean="0"/>
                  <a:t> es creciente (</a:t>
                </a:r>
                <a:r>
                  <a:rPr lang="es-CO" sz="2800" dirty="0"/>
                  <a:t>decreciente) y acotado </a:t>
                </a:r>
                <a:r>
                  <a:rPr lang="es-CO" sz="2800" dirty="0" smtClean="0"/>
                  <a:t>superiormente (inferiormente) 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CO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CO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s-CO" sz="2800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s-CO" sz="2800" dirty="0"/>
                  <a:t> </a:t>
                </a:r>
                <a:r>
                  <a:rPr lang="es-CO" sz="2800" dirty="0" smtClean="0"/>
                  <a:t>converge (existe el límite).</a:t>
                </a:r>
              </a:p>
              <a:p>
                <a:endParaRPr lang="es-CO" sz="2800" dirty="0" smtClean="0"/>
              </a:p>
              <a:p>
                <a:r>
                  <a:rPr lang="es-CO" sz="2800" dirty="0" smtClean="0"/>
                  <a:t>3. 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CO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CO" sz="2800" b="0" i="1" smtClean="0">
                            <a:latin typeface="Cambria Math"/>
                          </a:rPr>
                          <m:t>𝑐</m:t>
                        </m:r>
                      </m:e>
                    </m:d>
                  </m:oMath>
                </a14:m>
                <a:r>
                  <a:rPr lang="es-CO" sz="2800" dirty="0" smtClean="0"/>
                  <a:t> es una sucesión constante, entonces</a:t>
                </a:r>
              </a:p>
              <a:p>
                <a:r>
                  <a:rPr lang="es-CO" sz="2800" dirty="0" smtClean="0"/>
                  <a:t>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O" sz="28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O" sz="28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O" sz="28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s-CO" sz="28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CO" sz="2800" b="0" i="1" smtClean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s-CO" sz="2800" b="0" i="1" smtClean="0">
                            <a:latin typeface="Cambria Math"/>
                          </a:rPr>
                          <m:t>𝑐</m:t>
                        </m:r>
                        <m:r>
                          <a:rPr lang="es-CO" sz="2800" b="0" i="1" smtClean="0">
                            <a:latin typeface="Cambria Math"/>
                          </a:rPr>
                          <m:t>=</m:t>
                        </m:r>
                        <m:r>
                          <a:rPr lang="es-CO" sz="2800" b="0" i="1" smtClean="0">
                            <a:latin typeface="Cambria Math"/>
                          </a:rPr>
                          <m:t>𝑐</m:t>
                        </m:r>
                        <m:r>
                          <a:rPr lang="es-CO" sz="2800" b="0" i="1" smtClean="0">
                            <a:latin typeface="Cambria Math"/>
                          </a:rPr>
                          <m:t>         </m:t>
                        </m:r>
                      </m:e>
                    </m:func>
                  </m:oMath>
                </a14:m>
                <a:endParaRPr lang="es-CO" sz="28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60" b="-47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/>
              <a:t>PROPIEDADES PARA LÍMITES DE SUCESIONES</a:t>
            </a:r>
          </a:p>
        </p:txBody>
      </p:sp>
    </p:spTree>
    <p:extLst>
      <p:ext uri="{BB962C8B-B14F-4D97-AF65-F5344CB8AC3E}">
        <p14:creationId xmlns:p14="http://schemas.microsoft.com/office/powerpoint/2010/main" val="20557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475</TotalTime>
  <Words>743</Words>
  <Application>Microsoft Office PowerPoint</Application>
  <PresentationFormat>Presentación en pantalla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Cartoné</vt:lpstr>
      <vt:lpstr>SUCESIONES </vt:lpstr>
      <vt:lpstr>SUCESIONES</vt:lpstr>
      <vt:lpstr>FORMAS PARA DETERMINAR UNA SUCESIÓN</vt:lpstr>
      <vt:lpstr>FORMAS PARA DETERMINAR UNA SUCESIÓN</vt:lpstr>
      <vt:lpstr>SUCESIONES MONÓTONAS</vt:lpstr>
      <vt:lpstr>SUCESIONES ACOTADAS</vt:lpstr>
      <vt:lpstr>REPRESENTACION GRÁFICA DE UNA SUCESIÓN límite</vt:lpstr>
      <vt:lpstr>Presentación de PowerPoint</vt:lpstr>
      <vt:lpstr>PROPIEDADES PARA LÍMITES DE SUCESIONES</vt:lpstr>
      <vt:lpstr>PROPIEDADES PARA LÍMITES DE SUCESIONES</vt:lpstr>
      <vt:lpstr>EJEMPLO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PCAA</dc:creator>
  <cp:lastModifiedBy>PCAA</cp:lastModifiedBy>
  <cp:revision>48</cp:revision>
  <dcterms:created xsi:type="dcterms:W3CDTF">2013-04-18T20:42:50Z</dcterms:created>
  <dcterms:modified xsi:type="dcterms:W3CDTF">2013-04-22T21:58:37Z</dcterms:modified>
</cp:coreProperties>
</file>